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ags/tag2.xml" ContentType="application/vnd.openxmlformats-officedocument.presentationml.tags+xml"/>
  <Default Extension="emf" ContentType="image/x-emf"/>
  <Override PartName="/ppt/tags/tag3.xml" ContentType="application/vnd.openxmlformats-officedocument.presentationml.tags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3" r:id="rId4"/>
    <p:sldId id="264" r:id="rId5"/>
    <p:sldId id="271" r:id="rId6"/>
    <p:sldId id="269" r:id="rId7"/>
    <p:sldId id="272" r:id="rId8"/>
    <p:sldId id="270" r:id="rId9"/>
  </p:sldIdLst>
  <p:sldSz cx="9144000" cy="6858000" type="screen4x3"/>
  <p:notesSz cx="6858000" cy="9144000"/>
  <p:custDataLst>
    <p:tags r:id="rId10"/>
  </p:custDataLst>
  <p:defaultTextStyle>
    <a:defPPr>
      <a:defRPr lang="nl-NL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99CC00"/>
    <a:srgbClr val="54BDF2"/>
    <a:srgbClr val="66FF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jl, gemiddeld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68" y="-10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tags" Target="tags/tag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85173-2DAC-43D4-B2C0-D7210F200F39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CCCBC-D49F-4709-91E3-06319D262CB0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06030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E3C0-FD46-4631-9B04-01704E7D810E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12F5A-045F-491C-BA47-B131708D43D1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3924311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5D573C-6396-4D7B-82D5-044DC52FD844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97D26B-0DB5-4EE9-A955-A1A1956E4ECD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165783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3A785-943E-4538-A221-2683FAD65C8E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9AA4A-7E41-4600-A019-E0EDF0A29C9A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4058479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9A3963-5B9B-4498-A76D-AEB5974D9E82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73F1A8-4087-42C6-A6CB-6DD2C6891392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4022205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716148-9257-4273-95C2-7DE745E91F9B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13BF60-A058-46C8-9DBA-1CF1B4784D95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58711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2E7914-AC77-49D8-9EFC-3C05D8D8D0FF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8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BFBC9-BFD8-42BC-A660-0C98368F9D72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27250055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329BB7-8F62-4C19-9D1B-EF5683B9AAF1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4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1D2E8-26F9-4509-A18F-C147B48182C6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2863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ECEFEF-5C56-43CD-954D-600C918696A2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3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C3ED-2277-4B8B-AD74-E728FD9C47A1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17295742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3BEA31-BC3D-4FFE-A253-7C0D64B3E782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CE241-F6CF-4FA7-81B6-F6534258E928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592260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0C3A7-F8D7-4F8B-B990-3DB5AF3B839A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7FE75-6744-4F12-9193-F5876F423E3E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xmlns="" val="43805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jdelijke aanduiding voor titel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stijl te bewerken</a:t>
            </a:r>
          </a:p>
        </p:txBody>
      </p:sp>
      <p:sp>
        <p:nvSpPr>
          <p:cNvPr id="1027" name="Tijdelijke aanduiding voor teks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nl-NL" smtClean="0"/>
              <a:t>Klik om de modelstijlen te bewerken</a:t>
            </a:r>
          </a:p>
          <a:p>
            <a:pPr lvl="1"/>
            <a:r>
              <a:rPr lang="nl-NL" altLang="nl-NL" smtClean="0"/>
              <a:t>Tweede niveau</a:t>
            </a:r>
          </a:p>
          <a:p>
            <a:pPr lvl="2"/>
            <a:r>
              <a:rPr lang="nl-NL" altLang="nl-NL" smtClean="0"/>
              <a:t>Derde niveau</a:t>
            </a:r>
          </a:p>
          <a:p>
            <a:pPr lvl="3"/>
            <a:r>
              <a:rPr lang="nl-NL" altLang="nl-NL" smtClean="0"/>
              <a:t>Vierde niveau</a:t>
            </a:r>
          </a:p>
          <a:p>
            <a:pPr lvl="4"/>
            <a:r>
              <a:rPr lang="nl-NL" altLang="nl-NL" smtClean="0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40E0DD0-62C8-49AA-A33C-2F8E86448348}" type="datetimeFigureOut">
              <a:rPr lang="nl-NL"/>
              <a:pPr>
                <a:defRPr/>
              </a:pPr>
              <a:t>31-5-2016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fld id="{4CD74457-C9E7-45BB-A8DA-3E2FD137AB78}" type="slidenum">
              <a:rPr lang="nl-NL" altLang="nl-NL"/>
              <a:pPr>
                <a:defRPr/>
              </a:pPr>
              <a:t>‹#›</a:t>
            </a:fld>
            <a:endParaRPr lang="nl-NL" alt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4"/>
          <p:cNvSpPr>
            <a:spLocks noGrp="1"/>
          </p:cNvSpPr>
          <p:nvPr>
            <p:ph type="title"/>
          </p:nvPr>
        </p:nvSpPr>
        <p:spPr>
          <a:xfrm>
            <a:off x="755650" y="333375"/>
            <a:ext cx="8004175" cy="1143000"/>
          </a:xfrm>
        </p:spPr>
        <p:txBody>
          <a:bodyPr/>
          <a:lstStyle/>
          <a:p>
            <a:pPr eaLnBrk="1" hangingPunct="1"/>
            <a:r>
              <a:rPr lang="nl-NL" altLang="nl-NL" sz="4000" smtClean="0">
                <a:solidFill>
                  <a:srgbClr val="54BDF2"/>
                </a:solidFill>
              </a:rPr>
              <a:t>§1.1 Waar heb jij behoefte aan?</a:t>
            </a:r>
          </a:p>
        </p:txBody>
      </p:sp>
      <p:sp>
        <p:nvSpPr>
          <p:cNvPr id="2051" name="Tijdelijke aanduiding voor inhoud 8"/>
          <p:cNvSpPr>
            <a:spLocks noGrp="1"/>
          </p:cNvSpPr>
          <p:nvPr>
            <p:ph idx="1"/>
          </p:nvPr>
        </p:nvSpPr>
        <p:spPr>
          <a:xfrm>
            <a:off x="468313" y="2603500"/>
            <a:ext cx="8459787" cy="3562350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nl-NL" altLang="nl-NL" smtClean="0"/>
              <a:t>In deze PowerPoint-presentatie leer je over:</a:t>
            </a:r>
          </a:p>
          <a:p>
            <a:pPr marL="514350" indent="-514350" eaLnBrk="1" hangingPunct="1"/>
            <a:r>
              <a:rPr lang="nl-NL" altLang="nl-NL" smtClean="0"/>
              <a:t>behoeften</a:t>
            </a:r>
          </a:p>
          <a:p>
            <a:pPr marL="514350" indent="-514350" eaLnBrk="1" hangingPunct="1"/>
            <a:r>
              <a:rPr lang="nl-NL" altLang="nl-NL" smtClean="0"/>
              <a:t>schaarste en welvaart</a:t>
            </a:r>
          </a:p>
          <a:p>
            <a:pPr marL="514350" indent="-514350" eaLnBrk="1" hangingPunct="1"/>
            <a:r>
              <a:rPr lang="nl-NL" altLang="nl-NL" smtClean="0"/>
              <a:t>prioriteiten stellen</a:t>
            </a:r>
          </a:p>
        </p:txBody>
      </p:sp>
      <p:sp>
        <p:nvSpPr>
          <p:cNvPr id="205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205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smtClean="0">
                <a:solidFill>
                  <a:srgbClr val="54BDF2"/>
                </a:solidFill>
              </a:rPr>
              <a:t>Economie</a:t>
            </a:r>
            <a:endParaRPr lang="nl-NL" altLang="nl-NL" sz="4000" smtClean="0">
              <a:solidFill>
                <a:srgbClr val="54BDF2"/>
              </a:solidFill>
            </a:endParaRPr>
          </a:p>
        </p:txBody>
      </p:sp>
      <p:sp>
        <p:nvSpPr>
          <p:cNvPr id="14338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Economie gaat over </a:t>
            </a:r>
            <a:r>
              <a:rPr lang="nl-NL" altLang="nl-NL" sz="2800" i="1" dirty="0"/>
              <a:t>behoeften</a:t>
            </a:r>
            <a:r>
              <a:rPr lang="nl-NL" altLang="nl-NL" sz="2800" dirty="0"/>
              <a:t> </a:t>
            </a:r>
            <a:r>
              <a:rPr lang="nl-NL" altLang="nl-NL" sz="2800" dirty="0" smtClean="0"/>
              <a:t>die mensen hebben en de keuzes die zij maken om in hun behoeften te voorzien. Er zijn twee groepen behoeften: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800" i="1" dirty="0" smtClean="0"/>
              <a:t>Primaire behoeften</a:t>
            </a:r>
            <a:r>
              <a:rPr lang="nl-NL" altLang="nl-NL" sz="2800" b="1" dirty="0" smtClean="0">
                <a:solidFill>
                  <a:srgbClr val="99CC00"/>
                </a:solidFill>
              </a:rPr>
              <a:t/>
            </a:r>
            <a:br>
              <a:rPr lang="nl-NL" altLang="nl-NL" sz="2800" b="1" dirty="0" smtClean="0">
                <a:solidFill>
                  <a:srgbClr val="99CC00"/>
                </a:solidFill>
              </a:rPr>
            </a:br>
            <a:r>
              <a:rPr lang="nl-NL" altLang="nl-NL" sz="2800" dirty="0"/>
              <a:t>noodzakelijke</a:t>
            </a:r>
            <a:r>
              <a:rPr lang="nl-NL" altLang="nl-NL" sz="2800" b="1" dirty="0" smtClean="0">
                <a:solidFill>
                  <a:srgbClr val="99CC00"/>
                </a:solidFill>
              </a:rPr>
              <a:t> </a:t>
            </a:r>
            <a:r>
              <a:rPr lang="nl-NL" altLang="nl-NL" sz="2800" dirty="0" smtClean="0"/>
              <a:t>behoeften: eten en drinken, onderdak en kleding.</a:t>
            </a: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r>
              <a:rPr lang="nl-NL" altLang="nl-NL" sz="2800" i="1" dirty="0" smtClean="0"/>
              <a:t>Secundaire behoeften</a:t>
            </a:r>
            <a:r>
              <a:rPr lang="nl-NL" altLang="nl-NL" sz="2800" b="1" dirty="0" smtClean="0">
                <a:solidFill>
                  <a:srgbClr val="99CC00"/>
                </a:solidFill>
              </a:rPr>
              <a:t/>
            </a:r>
            <a:br>
              <a:rPr lang="nl-NL" altLang="nl-NL" sz="2800" b="1" dirty="0" smtClean="0">
                <a:solidFill>
                  <a:srgbClr val="99CC00"/>
                </a:solidFill>
              </a:rPr>
            </a:br>
            <a:r>
              <a:rPr lang="nl-NL" sz="2800" dirty="0" smtClean="0"/>
              <a:t>overige </a:t>
            </a:r>
            <a:r>
              <a:rPr lang="nl-NL" sz="2800" dirty="0"/>
              <a:t>behoeften die je hebt om je leven beter of prettiger te </a:t>
            </a:r>
            <a:r>
              <a:rPr lang="nl-NL" sz="2800" dirty="0" smtClean="0"/>
              <a:t>maken,</a:t>
            </a:r>
            <a:r>
              <a:rPr lang="nl-NL" altLang="nl-NL" sz="2800" dirty="0" smtClean="0"/>
              <a:t> bijvoorbeeld computergames, snacks, uitgaan.</a:t>
            </a:r>
          </a:p>
        </p:txBody>
      </p:sp>
      <p:sp>
        <p:nvSpPr>
          <p:cNvPr id="307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307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smtClean="0">
                <a:solidFill>
                  <a:srgbClr val="54BDF2"/>
                </a:solidFill>
              </a:rPr>
              <a:t>Behoeften veranderen</a:t>
            </a:r>
            <a:endParaRPr lang="nl-NL" altLang="nl-NL" sz="4000" smtClean="0">
              <a:solidFill>
                <a:srgbClr val="54BDF2"/>
              </a:solidFill>
            </a:endParaRPr>
          </a:p>
        </p:txBody>
      </p:sp>
      <p:sp>
        <p:nvSpPr>
          <p:cNvPr id="14338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800" dirty="0"/>
              <a:t>Door </a:t>
            </a:r>
            <a:r>
              <a:rPr lang="nl-NL" sz="2800" i="1" dirty="0"/>
              <a:t>technologische ontwikkelingen </a:t>
            </a:r>
            <a:r>
              <a:rPr lang="nl-NL" sz="2800" dirty="0"/>
              <a:t>komen er </a:t>
            </a:r>
            <a:r>
              <a:rPr lang="nl-NL" sz="2800" dirty="0" smtClean="0"/>
              <a:t>steeds nieuwe </a:t>
            </a:r>
            <a:r>
              <a:rPr lang="nl-NL" sz="2800" dirty="0"/>
              <a:t>producten op de markt. Daardoor hebben mensen nu andere behoeften dan </a:t>
            </a:r>
            <a:r>
              <a:rPr lang="nl-NL" sz="2800" dirty="0" smtClean="0"/>
              <a:t>vroeger. </a:t>
            </a:r>
            <a:br>
              <a:rPr lang="nl-NL" sz="2800" dirty="0" smtClean="0"/>
            </a:br>
            <a:r>
              <a:rPr lang="nl-NL" sz="2800" dirty="0" smtClean="0"/>
              <a:t>Vroeger moest je een bericht per telegram versturen, nu is bijna iedereen online met zijn </a:t>
            </a:r>
            <a:r>
              <a:rPr lang="nl-NL" sz="2800" dirty="0"/>
              <a:t>eigen </a:t>
            </a:r>
            <a:r>
              <a:rPr lang="nl-NL" sz="2800" dirty="0" smtClean="0"/>
              <a:t>mobieltje. </a:t>
            </a:r>
            <a:endParaRPr lang="nl-NL" sz="2800" dirty="0"/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nl-NL" sz="2800" dirty="0" smtClean="0"/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800" dirty="0" smtClean="0"/>
              <a:t>Tegenwoordig kun </a:t>
            </a:r>
            <a:r>
              <a:rPr lang="nl-NL" sz="2800" dirty="0"/>
              <a:t>je </a:t>
            </a:r>
            <a:r>
              <a:rPr lang="nl-NL" sz="2800" dirty="0" smtClean="0"/>
              <a:t>producten </a:t>
            </a:r>
            <a:r>
              <a:rPr lang="nl-NL" sz="2800" dirty="0"/>
              <a:t>via internet </a:t>
            </a:r>
            <a:r>
              <a:rPr lang="nl-NL" sz="2800" dirty="0" smtClean="0"/>
              <a:t>kopen. Dat kon vroeger niet. De </a:t>
            </a:r>
            <a:r>
              <a:rPr lang="nl-NL" sz="2800" dirty="0"/>
              <a:t>koop en verkoop via internet noem je </a:t>
            </a:r>
            <a:r>
              <a:rPr lang="nl-NL" sz="2800" i="1" dirty="0"/>
              <a:t>e-commerce</a:t>
            </a:r>
            <a:r>
              <a:rPr lang="nl-NL" sz="2800" dirty="0"/>
              <a:t>.  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/>
          </a:p>
        </p:txBody>
      </p:sp>
      <p:sp>
        <p:nvSpPr>
          <p:cNvPr id="4100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410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smtClean="0">
                <a:solidFill>
                  <a:srgbClr val="54BDF2"/>
                </a:solidFill>
              </a:rPr>
              <a:t>Schaarste</a:t>
            </a:r>
            <a:endParaRPr lang="nl-NL" altLang="nl-NL" sz="4000" smtClean="0">
              <a:solidFill>
                <a:srgbClr val="54BDF2"/>
              </a:solidFill>
            </a:endParaRPr>
          </a:p>
        </p:txBody>
      </p:sp>
      <p:sp>
        <p:nvSpPr>
          <p:cNvPr id="14338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Om in je behoeften te voorzien heb je </a:t>
            </a:r>
            <a:r>
              <a:rPr lang="nl-NL" altLang="nl-NL" sz="2800" i="1" dirty="0" smtClean="0"/>
              <a:t>middelen</a:t>
            </a:r>
            <a:r>
              <a:rPr lang="nl-NL" altLang="nl-NL" sz="2800" dirty="0"/>
              <a:t> </a:t>
            </a:r>
            <a:r>
              <a:rPr lang="nl-NL" altLang="nl-NL" sz="2800" dirty="0" smtClean="0"/>
              <a:t>nodig.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sz="2800" dirty="0" smtClean="0"/>
              <a:t>De middelen zijn geld </a:t>
            </a:r>
            <a:r>
              <a:rPr lang="nl-NL" sz="2800" dirty="0"/>
              <a:t>en tijd. </a:t>
            </a:r>
            <a:endParaRPr lang="nl-NL" sz="2800" dirty="0" smtClean="0"/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sz="2800" dirty="0" smtClean="0"/>
              <a:t>Onze </a:t>
            </a:r>
            <a:r>
              <a:rPr lang="nl-NL" sz="2800" dirty="0"/>
              <a:t>middelen zijn beperkt, terwijl we oneindig veel behoeften hebben.</a:t>
            </a:r>
            <a:endParaRPr lang="nl-NL" altLang="nl-NL" sz="2800" dirty="0" smtClean="0"/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Iets is </a:t>
            </a:r>
            <a:r>
              <a:rPr lang="nl-NL" altLang="nl-NL" sz="2800" i="1" dirty="0" smtClean="0"/>
              <a:t>schaars</a:t>
            </a:r>
            <a:r>
              <a:rPr lang="nl-NL" altLang="nl-NL" sz="2800" b="1" dirty="0" smtClean="0">
                <a:solidFill>
                  <a:srgbClr val="99CC00"/>
                </a:solidFill>
              </a:rPr>
              <a:t> </a:t>
            </a:r>
            <a:r>
              <a:rPr lang="nl-NL" altLang="nl-NL" sz="2800" dirty="0" smtClean="0"/>
              <a:t>als er niet zonder inspanningen voldoende van is om alle behoeften te vervullen.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800" dirty="0" smtClean="0"/>
              <a:t>Schaars is in de economie niet hetzelfde als zeldzaam. Brood is niet zeldzaam. Maar brood is er niet vanzelf.  Brood is dus wel schaars. </a:t>
            </a:r>
          </a:p>
        </p:txBody>
      </p:sp>
      <p:sp>
        <p:nvSpPr>
          <p:cNvPr id="5124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5125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smtClean="0">
                <a:solidFill>
                  <a:srgbClr val="54BDF2"/>
                </a:solidFill>
              </a:rPr>
              <a:t>Prioriteiten stellen</a:t>
            </a:r>
            <a:endParaRPr lang="nl-NL" altLang="nl-NL" sz="4000" smtClean="0">
              <a:solidFill>
                <a:srgbClr val="54BDF2"/>
              </a:solidFill>
            </a:endParaRPr>
          </a:p>
        </p:txBody>
      </p:sp>
      <p:sp>
        <p:nvSpPr>
          <p:cNvPr id="14338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800" dirty="0" smtClean="0"/>
              <a:t>Voor schaarse goederen moet je betalen. Als goederen schaarser worden, gaat de prijs ervan omhoog.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Door schaarste moet je </a:t>
            </a:r>
            <a:r>
              <a:rPr lang="nl-NL" altLang="nl-NL" sz="2800" i="1" dirty="0" smtClean="0"/>
              <a:t>prioriteiten stellen</a:t>
            </a:r>
            <a:r>
              <a:rPr lang="nl-NL" altLang="nl-NL" sz="2800" dirty="0" smtClean="0"/>
              <a:t>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r>
              <a:rPr lang="nl-NL" sz="2800" dirty="0"/>
              <a:t>D</a:t>
            </a:r>
            <a:r>
              <a:rPr lang="nl-NL" sz="2800" dirty="0" smtClean="0"/>
              <a:t>at betekent dat je </a:t>
            </a:r>
            <a:r>
              <a:rPr lang="nl-NL" sz="2800" dirty="0"/>
              <a:t>bepaalt welke behoeften voor jou het belangrijkst zijn. Door het maken van de juiste keuzes kun je beter in je behoeften voorzien. </a:t>
            </a:r>
            <a:endParaRPr lang="nl-NL" altLang="nl-NL" sz="2800" dirty="0" smtClean="0"/>
          </a:p>
        </p:txBody>
      </p:sp>
      <p:sp>
        <p:nvSpPr>
          <p:cNvPr id="6148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6149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smtClean="0">
                <a:solidFill>
                  <a:srgbClr val="54BDF2"/>
                </a:solidFill>
              </a:rPr>
              <a:t>Welvaart</a:t>
            </a:r>
            <a:endParaRPr lang="nl-NL" altLang="nl-NL" sz="4000" smtClean="0">
              <a:solidFill>
                <a:srgbClr val="54BDF2"/>
              </a:solidFill>
            </a:endParaRPr>
          </a:p>
        </p:txBody>
      </p:sp>
      <p:sp>
        <p:nvSpPr>
          <p:cNvPr id="14338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i="1" dirty="0"/>
              <a:t>Welvaart</a:t>
            </a:r>
            <a:r>
              <a:rPr lang="nl-NL" altLang="nl-NL" sz="2800" dirty="0" smtClean="0"/>
              <a:t> is de mate waarin je in je behoeften kunt voorzien. 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Je welvaart neemt toe als je inkomen stijgt, want dan kun je meer kopen om in je behoeften te voorzien.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 smtClean="0"/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Ook </a:t>
            </a:r>
            <a:r>
              <a:rPr lang="nl-NL" altLang="nl-NL" sz="2800" i="1" dirty="0"/>
              <a:t>zelfvoorziening</a:t>
            </a:r>
            <a:r>
              <a:rPr lang="nl-NL" altLang="nl-NL" sz="2800" dirty="0" smtClean="0"/>
              <a:t> levert een bijdrage aan je welvaart: je voorziet in je behoeften zonder iets te kopen. Bijvoorbeeld zelf een taart bakken of zelf de band van je fiets plakken.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 smtClean="0"/>
          </a:p>
        </p:txBody>
      </p:sp>
      <p:sp>
        <p:nvSpPr>
          <p:cNvPr id="7172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7173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smtClean="0">
                <a:solidFill>
                  <a:srgbClr val="54BDF2"/>
                </a:solidFill>
              </a:rPr>
              <a:t>Vrije goederen</a:t>
            </a:r>
            <a:endParaRPr lang="nl-NL" altLang="nl-NL" sz="4000" smtClean="0">
              <a:solidFill>
                <a:srgbClr val="54BDF2"/>
              </a:solidFill>
            </a:endParaRPr>
          </a:p>
        </p:txBody>
      </p:sp>
      <p:sp>
        <p:nvSpPr>
          <p:cNvPr id="8195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nl-NL" altLang="nl-NL" sz="2800" smtClean="0"/>
              <a:t>Zeewater, zonlicht en wind  zijn niet schaars, het zijn </a:t>
            </a:r>
            <a:r>
              <a:rPr lang="nl-NL" altLang="nl-NL" sz="2800" i="1" smtClean="0"/>
              <a:t>vrije goederen</a:t>
            </a:r>
            <a:r>
              <a:rPr lang="nl-NL" altLang="nl-NL" sz="2800" smtClean="0"/>
              <a:t>. </a:t>
            </a:r>
          </a:p>
          <a:p>
            <a:pPr marL="0" indent="0">
              <a:buFont typeface="Arial" charset="0"/>
              <a:buNone/>
            </a:pPr>
            <a:r>
              <a:rPr lang="nl-NL" altLang="nl-NL" sz="2800" smtClean="0"/>
              <a:t>Vrije goederen zijn vrij beschikbaar en er hoeven geen middelen ingezet te worden om ze te verkrijgen. Je hoeft er dus niet voor te betalen.</a:t>
            </a:r>
          </a:p>
        </p:txBody>
      </p:sp>
      <p:sp>
        <p:nvSpPr>
          <p:cNvPr id="8196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819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nl-NL" sz="4000" smtClean="0">
                <a:solidFill>
                  <a:srgbClr val="54BDF2"/>
                </a:solidFill>
              </a:rPr>
              <a:t>Rekenen</a:t>
            </a:r>
            <a:endParaRPr lang="nl-NL" altLang="nl-NL" sz="4000" smtClean="0">
              <a:solidFill>
                <a:srgbClr val="54BDF2"/>
              </a:solidFill>
            </a:endParaRPr>
          </a:p>
        </p:txBody>
      </p:sp>
      <p:sp>
        <p:nvSpPr>
          <p:cNvPr id="14338" name="Tijdelijke aanduiding voor inhoud 12"/>
          <p:cNvSpPr>
            <a:spLocks noGrp="1"/>
          </p:cNvSpPr>
          <p:nvPr>
            <p:ph idx="1"/>
          </p:nvPr>
        </p:nvSpPr>
        <p:spPr>
          <a:xfrm>
            <a:off x="684213" y="1628775"/>
            <a:ext cx="8229600" cy="4525963"/>
          </a:xfrm>
        </p:spPr>
        <p:txBody>
          <a:bodyPr/>
          <a:lstStyle/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i="1" dirty="0" smtClean="0"/>
              <a:t>Een bedrag of aantal berekenen met een percentage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Aantal of bedrag = percentage : 100 x totaal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endParaRPr lang="nl-NL" altLang="nl-NL" sz="2800" dirty="0" smtClean="0"/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i="1" dirty="0" smtClean="0"/>
              <a:t>Voorbeeld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Je krijgt € 70 van je ouders per maand.</a:t>
            </a:r>
          </a:p>
          <a:p>
            <a:pPr marL="0"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Daarvan is 70% kleedgeld.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 smtClean="0"/>
              <a:t>Hoeveel kleedgeld krijg je? </a:t>
            </a: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nl-NL" altLang="nl-NL" sz="2800" dirty="0"/>
              <a:t>7</a:t>
            </a:r>
            <a:r>
              <a:rPr lang="nl-NL" altLang="nl-NL" sz="2800" dirty="0" smtClean="0"/>
              <a:t>0 : 100 x 70 = € 49</a:t>
            </a:r>
          </a:p>
        </p:txBody>
      </p:sp>
      <p:sp>
        <p:nvSpPr>
          <p:cNvPr id="9220" name="Tijdelijke aanduiding voor voettekst 4"/>
          <p:cNvSpPr txBox="1">
            <a:spLocks noGrp="1"/>
          </p:cNvSpPr>
          <p:nvPr/>
        </p:nvSpPr>
        <p:spPr bwMode="auto"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2015</a:t>
            </a:r>
          </a:p>
        </p:txBody>
      </p:sp>
      <p:pic>
        <p:nvPicPr>
          <p:cNvPr id="9221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21525" y="6061075"/>
            <a:ext cx="200977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PRESENTATION_ID" val="09000e5e80a84a8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bef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bf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bf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bf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0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0b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1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CTM_SLIDE_ID" val="09000e5e80a84c14"/>
</p:tagLst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876</TotalTime>
  <Words>395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Office-thema</vt:lpstr>
      <vt:lpstr>§1.1 Waar heb jij behoefte aan?</vt:lpstr>
      <vt:lpstr>Economie</vt:lpstr>
      <vt:lpstr>Behoeften veranderen</vt:lpstr>
      <vt:lpstr>Schaarste</vt:lpstr>
      <vt:lpstr>Prioriteiten stellen</vt:lpstr>
      <vt:lpstr>Welvaart</vt:lpstr>
      <vt:lpstr>Vrije goederen</vt:lpstr>
      <vt:lpstr>Rekenen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Evelien Epping</dc:creator>
  <cp:lastModifiedBy>sa-documentum</cp:lastModifiedBy>
  <cp:revision>92</cp:revision>
  <dcterms:created xsi:type="dcterms:W3CDTF">2011-03-14T13:30:44Z</dcterms:created>
  <dcterms:modified xsi:type="dcterms:W3CDTF">2016-05-31T10:21:17Z</dcterms:modified>
</cp:coreProperties>
</file>